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256" r:id="rId5"/>
    <p:sldId id="261" r:id="rId6"/>
    <p:sldId id="304" r:id="rId7"/>
    <p:sldId id="306" r:id="rId8"/>
    <p:sldId id="314" r:id="rId9"/>
    <p:sldId id="29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5B5"/>
    <a:srgbClr val="FF0000"/>
    <a:srgbClr val="FF6400"/>
    <a:srgbClr val="228B22"/>
    <a:srgbClr val="A020F6"/>
    <a:srgbClr val="0000FF"/>
    <a:srgbClr val="636569"/>
    <a:srgbClr val="715091"/>
    <a:srgbClr val="176DAD"/>
    <a:srgbClr val="0D78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56577" autoAdjust="0"/>
  </p:normalViewPr>
  <p:slideViewPr>
    <p:cSldViewPr>
      <p:cViewPr>
        <p:scale>
          <a:sx n="75" d="100"/>
          <a:sy n="75" d="100"/>
        </p:scale>
        <p:origin x="2790" y="396"/>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48D247AC-BA70-47F2-86EC-72D150362028}"/>
    <pc:docChg chg="delSld">
      <pc:chgData name="Ioannis Myrsinias" userId="53d0c16f-3213-4dc2-9b40-0e9b6b1bf571" providerId="ADAL" clId="{48D247AC-BA70-47F2-86EC-72D150362028}" dt="2023-12-06T15:00:12.925" v="3" actId="47"/>
      <pc:docMkLst>
        <pc:docMk/>
      </pc:docMkLst>
      <pc:sldChg chg="del">
        <pc:chgData name="Ioannis Myrsinias" userId="53d0c16f-3213-4dc2-9b40-0e9b6b1bf571" providerId="ADAL" clId="{48D247AC-BA70-47F2-86EC-72D150362028}" dt="2023-12-06T15:00:11.100" v="2" actId="47"/>
        <pc:sldMkLst>
          <pc:docMk/>
          <pc:sldMk cId="1348200345" sldId="285"/>
        </pc:sldMkLst>
      </pc:sldChg>
      <pc:sldChg chg="del">
        <pc:chgData name="Ioannis Myrsinias" userId="53d0c16f-3213-4dc2-9b40-0e9b6b1bf571" providerId="ADAL" clId="{48D247AC-BA70-47F2-86EC-72D150362028}" dt="2023-12-06T15:00:11.100" v="2" actId="47"/>
        <pc:sldMkLst>
          <pc:docMk/>
          <pc:sldMk cId="2360224404" sldId="288"/>
        </pc:sldMkLst>
      </pc:sldChg>
      <pc:sldChg chg="del">
        <pc:chgData name="Ioannis Myrsinias" userId="53d0c16f-3213-4dc2-9b40-0e9b6b1bf571" providerId="ADAL" clId="{48D247AC-BA70-47F2-86EC-72D150362028}" dt="2023-12-06T15:00:11.100" v="2" actId="47"/>
        <pc:sldMkLst>
          <pc:docMk/>
          <pc:sldMk cId="2469761943" sldId="289"/>
        </pc:sldMkLst>
      </pc:sldChg>
      <pc:sldChg chg="del">
        <pc:chgData name="Ioannis Myrsinias" userId="53d0c16f-3213-4dc2-9b40-0e9b6b1bf571" providerId="ADAL" clId="{48D247AC-BA70-47F2-86EC-72D150362028}" dt="2023-12-06T15:00:12.925" v="3" actId="47"/>
        <pc:sldMkLst>
          <pc:docMk/>
          <pc:sldMk cId="2104993661" sldId="303"/>
        </pc:sldMkLst>
      </pc:sldChg>
      <pc:sldChg chg="del">
        <pc:chgData name="Ioannis Myrsinias" userId="53d0c16f-3213-4dc2-9b40-0e9b6b1bf571" providerId="ADAL" clId="{48D247AC-BA70-47F2-86EC-72D150362028}" dt="2023-12-06T15:00:11.100" v="2" actId="47"/>
        <pc:sldMkLst>
          <pc:docMk/>
          <pc:sldMk cId="3789077909" sldId="307"/>
        </pc:sldMkLst>
      </pc:sldChg>
      <pc:sldChg chg="del">
        <pc:chgData name="Ioannis Myrsinias" userId="53d0c16f-3213-4dc2-9b40-0e9b6b1bf571" providerId="ADAL" clId="{48D247AC-BA70-47F2-86EC-72D150362028}" dt="2023-12-06T15:00:11.100" v="2" actId="47"/>
        <pc:sldMkLst>
          <pc:docMk/>
          <pc:sldMk cId="1201695255" sldId="310"/>
        </pc:sldMkLst>
      </pc:sldChg>
      <pc:sldChg chg="del">
        <pc:chgData name="Ioannis Myrsinias" userId="53d0c16f-3213-4dc2-9b40-0e9b6b1bf571" providerId="ADAL" clId="{48D247AC-BA70-47F2-86EC-72D150362028}" dt="2023-12-06T15:00:11.100" v="2" actId="47"/>
        <pc:sldMkLst>
          <pc:docMk/>
          <pc:sldMk cId="2803437458" sldId="311"/>
        </pc:sldMkLst>
      </pc:sldChg>
      <pc:sldChg chg="del">
        <pc:chgData name="Ioannis Myrsinias" userId="53d0c16f-3213-4dc2-9b40-0e9b6b1bf571" providerId="ADAL" clId="{48D247AC-BA70-47F2-86EC-72D150362028}" dt="2023-12-06T15:00:11.100" v="2" actId="47"/>
        <pc:sldMkLst>
          <pc:docMk/>
          <pc:sldMk cId="1302345196" sldId="312"/>
        </pc:sldMkLst>
      </pc:sldChg>
      <pc:sldChg chg="del">
        <pc:chgData name="Ioannis Myrsinias" userId="53d0c16f-3213-4dc2-9b40-0e9b6b1bf571" providerId="ADAL" clId="{48D247AC-BA70-47F2-86EC-72D150362028}" dt="2023-12-06T15:00:11.100" v="2" actId="47"/>
        <pc:sldMkLst>
          <pc:docMk/>
          <pc:sldMk cId="1065553265" sldId="313"/>
        </pc:sldMkLst>
      </pc:sldChg>
      <pc:sldChg chg="del">
        <pc:chgData name="Ioannis Myrsinias" userId="53d0c16f-3213-4dc2-9b40-0e9b6b1bf571" providerId="ADAL" clId="{48D247AC-BA70-47F2-86EC-72D150362028}" dt="2023-12-06T15:00:11.100" v="2" actId="47"/>
        <pc:sldMkLst>
          <pc:docMk/>
          <pc:sldMk cId="1123165200" sldId="315"/>
        </pc:sldMkLst>
      </pc:sldChg>
      <pc:sldChg chg="del">
        <pc:chgData name="Ioannis Myrsinias" userId="53d0c16f-3213-4dc2-9b40-0e9b6b1bf571" providerId="ADAL" clId="{48D247AC-BA70-47F2-86EC-72D150362028}" dt="2023-12-06T15:00:04.285" v="1" actId="47"/>
        <pc:sldMkLst>
          <pc:docMk/>
          <pc:sldMk cId="2481786358" sldId="316"/>
        </pc:sldMkLst>
      </pc:sldChg>
      <pc:sldChg chg="del">
        <pc:chgData name="Ioannis Myrsinias" userId="53d0c16f-3213-4dc2-9b40-0e9b6b1bf571" providerId="ADAL" clId="{48D247AC-BA70-47F2-86EC-72D150362028}" dt="2023-12-06T15:00:11.100" v="2" actId="47"/>
        <pc:sldMkLst>
          <pc:docMk/>
          <pc:sldMk cId="3567554823" sldId="317"/>
        </pc:sldMkLst>
      </pc:sldChg>
      <pc:sldChg chg="del">
        <pc:chgData name="Ioannis Myrsinias" userId="53d0c16f-3213-4dc2-9b40-0e9b6b1bf571" providerId="ADAL" clId="{48D247AC-BA70-47F2-86EC-72D150362028}" dt="2023-12-06T15:00:11.100" v="2" actId="47"/>
        <pc:sldMkLst>
          <pc:docMk/>
          <pc:sldMk cId="1001898732" sldId="318"/>
        </pc:sldMkLst>
      </pc:sldChg>
      <pc:sldChg chg="del">
        <pc:chgData name="Ioannis Myrsinias" userId="53d0c16f-3213-4dc2-9b40-0e9b6b1bf571" providerId="ADAL" clId="{48D247AC-BA70-47F2-86EC-72D150362028}" dt="2023-12-06T15:00:11.100" v="2" actId="47"/>
        <pc:sldMkLst>
          <pc:docMk/>
          <pc:sldMk cId="1764468614" sldId="319"/>
        </pc:sldMkLst>
      </pc:sldChg>
      <pc:sldChg chg="del">
        <pc:chgData name="Ioannis Myrsinias" userId="53d0c16f-3213-4dc2-9b40-0e9b6b1bf571" providerId="ADAL" clId="{48D247AC-BA70-47F2-86EC-72D150362028}" dt="2023-12-06T15:00:11.100" v="2" actId="47"/>
        <pc:sldMkLst>
          <pc:docMk/>
          <pc:sldMk cId="1835516736" sldId="320"/>
        </pc:sldMkLst>
      </pc:sldChg>
      <pc:sldChg chg="del">
        <pc:chgData name="Ioannis Myrsinias" userId="53d0c16f-3213-4dc2-9b40-0e9b6b1bf571" providerId="ADAL" clId="{48D247AC-BA70-47F2-86EC-72D150362028}" dt="2023-12-06T14:59:57.116" v="0" actId="47"/>
        <pc:sldMkLst>
          <pc:docMk/>
          <pc:sldMk cId="938430345" sldId="32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374151"/>
                </a:solidFill>
                <a:effectLst/>
                <a:latin typeface="__Inter_e66fe9"/>
              </a:rPr>
              <a:t>Good morning everyone, and welcome to our webinar today. I am delighted to share with you an exciting journey that takes us from a published article through a reduced-order model, to its real-time simulation on </a:t>
            </a:r>
            <a:r>
              <a:rPr lang="en-US" b="0" i="0" dirty="0" err="1">
                <a:solidFill>
                  <a:srgbClr val="374151"/>
                </a:solidFill>
                <a:effectLst/>
                <a:latin typeface="__Inter_e66fe9"/>
              </a:rPr>
              <a:t>Speedgoat</a:t>
            </a:r>
            <a:r>
              <a:rPr lang="en-US" b="0" i="0" dirty="0">
                <a:solidFill>
                  <a:srgbClr val="374151"/>
                </a:solidFill>
                <a:effectLst/>
                <a:latin typeface="__Inter_e66fe9"/>
              </a:rPr>
              <a:t>.</a:t>
            </a:r>
          </a:p>
          <a:p>
            <a:pPr algn="l"/>
            <a:endParaRPr lang="en-US" b="0" i="0" dirty="0">
              <a:solidFill>
                <a:srgbClr val="374151"/>
              </a:solidFill>
              <a:effectLst/>
              <a:latin typeface="__Inter_e66fe9"/>
            </a:endParaRPr>
          </a:p>
          <a:p>
            <a:pPr algn="l"/>
            <a:r>
              <a:rPr lang="en-US" b="0" i="0" dirty="0">
                <a:solidFill>
                  <a:srgbClr val="374151"/>
                </a:solidFill>
                <a:effectLst/>
                <a:latin typeface="__Inter_e66fe9"/>
              </a:rPr>
              <a:t>Real-time simulations of real-world systems offer immense potential for revolutionizing hardware in the loop testing and predictive maintenance control. By utilizing accurate digital twins, these simulations can significantly reduce design and prototyping costs while expediting the production of real systems. However, the challenge lies in the limited computational resources, which can pose a barrier to the complexity of real systems that we can simulate in real-time. This is where reduced-order models play a crucial role in reducing complexity with reasonable accuracy.</a:t>
            </a:r>
          </a:p>
          <a:p>
            <a:endParaRPr lang="fr-FR" b="0" i="0" dirty="0">
              <a:solidFill>
                <a:srgbClr val="374151"/>
              </a:solidFill>
              <a:effectLst/>
              <a:latin typeface="__Inter_e66fe9"/>
            </a:endParaRPr>
          </a:p>
          <a:p>
            <a:endParaRPr lang="fr-FR" b="0" i="0" dirty="0">
              <a:solidFill>
                <a:srgbClr val="374151"/>
              </a:solidFill>
              <a:effectLst/>
              <a:latin typeface="__Inter_e66fe9"/>
            </a:endParaRPr>
          </a:p>
          <a:p>
            <a:r>
              <a:rPr lang="fr-FR" b="0" i="0" dirty="0">
                <a:solidFill>
                  <a:srgbClr val="374151"/>
                </a:solidFill>
                <a:effectLst/>
                <a:latin typeface="__Inter_e66fe9"/>
              </a:rPr>
              <a:t>Bonjour à tous, bienvenue à notre webinaire aujourd'hui. Je suis ravi de partager avec vous un voyage passionnant qui nous emmène d'un article publié à un modèle à ordre réduit, déployé pour une simulation en temps réel sur </a:t>
            </a:r>
            <a:r>
              <a:rPr lang="fr-FR" b="0" i="0" dirty="0" err="1">
                <a:solidFill>
                  <a:srgbClr val="374151"/>
                </a:solidFill>
                <a:effectLst/>
                <a:latin typeface="__Inter_e66fe9"/>
              </a:rPr>
              <a:t>Speedgoat</a:t>
            </a:r>
            <a:r>
              <a:rPr lang="fr-FR" b="0" i="0" dirty="0">
                <a:solidFill>
                  <a:srgbClr val="374151"/>
                </a:solidFill>
                <a:effectLst/>
                <a:latin typeface="__Inter_e66fe9"/>
              </a:rPr>
              <a:t>. </a:t>
            </a:r>
          </a:p>
          <a:p>
            <a:endParaRPr lang="fr-FR" b="0" i="0" dirty="0">
              <a:solidFill>
                <a:srgbClr val="374151"/>
              </a:solidFill>
              <a:effectLst/>
              <a:latin typeface="__Inter_e66fe9"/>
            </a:endParaRPr>
          </a:p>
          <a:p>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194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Today our journey will take us from a published article on how to model a turboshaft engine of a helicopter, to its reduction and its real-time simulation. We will walk through each step of this workflow using MATLAB and Simulink.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Inspired by the published paper we will create an equivalent physical model in Simulink using </a:t>
            </a:r>
            <a:r>
              <a:rPr lang="en-US" b="0" i="1" dirty="0" err="1">
                <a:solidFill>
                  <a:srgbClr val="374151"/>
                </a:solidFill>
                <a:effectLst/>
                <a:latin typeface="__Inter_e66fe9"/>
              </a:rPr>
              <a:t>Simscape</a:t>
            </a:r>
            <a:r>
              <a:rPr lang="en-US" b="0" i="1" dirty="0">
                <a:solidFill>
                  <a:srgbClr val="374151"/>
                </a:solidFill>
                <a:effectLst/>
                <a:latin typeface="__Inter_e66fe9"/>
              </a:rPr>
              <a:t> components to model the operation of a turboshaft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simulate it user different scenarios to generate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Data of which we will use in data driven AI technics to create a reduced order model. Data driven technics are getting more and more attention since nowadays and this can be a good showcase of the capabilities and performances of LSTM recurrent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compare the ROM with the physical model in terms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__Inter_e66fe9"/>
              </a:rPr>
              <a:t>How precise and how performant it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We will generate code and deploy it on a real time computer to emulate its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Let’s get started</a:t>
            </a: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résultats que nous avons obtenus sont vraiment remarquables : une réduction de 30% du temps de simulation et une précision quasi parfaite d'environ 98% pour notre modèle à ordre réduit.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Dis par rapport du background</a:t>
            </a:r>
            <a:endParaRPr lang="en-US" dirty="0"/>
          </a:p>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69035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14242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174305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7.jpe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a:xfrm>
            <a:off x="911424" y="3203579"/>
            <a:ext cx="10363200" cy="987425"/>
          </a:xfrm>
        </p:spPr>
        <p:txBody>
          <a:bodyPr/>
          <a:lstStyle/>
          <a:p>
            <a:r>
              <a:rPr lang="en-US" dirty="0"/>
              <a:t>Ioannis Myrsinias</a:t>
            </a:r>
            <a:br>
              <a:rPr lang="en-US" dirty="0"/>
            </a:br>
            <a:r>
              <a:rPr lang="en-US" dirty="0"/>
              <a:t>Engineering Development Group</a:t>
            </a:r>
          </a:p>
          <a:p>
            <a:r>
              <a:rPr lang="en-US" dirty="0"/>
              <a:t>14/11/2023</a:t>
            </a:r>
          </a:p>
        </p:txBody>
      </p:sp>
      <p:pic>
        <p:nvPicPr>
          <p:cNvPr id="4" name="Picture 3">
            <a:extLst>
              <a:ext uri="{FF2B5EF4-FFF2-40B4-BE49-F238E27FC236}">
                <a16:creationId xmlns:a16="http://schemas.microsoft.com/office/drawing/2014/main" id="{C29D8751-89BD-8FE1-7046-FA29F6BC9A6B}"/>
              </a:ext>
            </a:extLst>
          </p:cNvPr>
          <p:cNvPicPr>
            <a:picLocks noChangeAspect="1"/>
          </p:cNvPicPr>
          <p:nvPr/>
        </p:nvPicPr>
        <p:blipFill>
          <a:blip r:embed="rId3"/>
          <a:stretch>
            <a:fillRect/>
          </a:stretch>
        </p:blipFill>
        <p:spPr>
          <a:xfrm>
            <a:off x="3754868" y="2137030"/>
            <a:ext cx="5300932" cy="1774704"/>
          </a:xfrm>
          <a:prstGeom prst="ellipse">
            <a:avLst/>
          </a:prstGeom>
          <a:ln>
            <a:noFill/>
          </a:ln>
          <a:effectLst>
            <a:softEdge rad="112500"/>
          </a:effectLst>
        </p:spPr>
      </p:pic>
      <p:pic>
        <p:nvPicPr>
          <p:cNvPr id="6" name="Picture 5">
            <a:extLst>
              <a:ext uri="{FF2B5EF4-FFF2-40B4-BE49-F238E27FC236}">
                <a16:creationId xmlns:a16="http://schemas.microsoft.com/office/drawing/2014/main" id="{2C965146-04DE-2513-E5BC-9054B06C4E55}"/>
              </a:ext>
            </a:extLst>
          </p:cNvPr>
          <p:cNvPicPr>
            <a:picLocks noChangeAspect="1"/>
          </p:cNvPicPr>
          <p:nvPr/>
        </p:nvPicPr>
        <p:blipFill rotWithShape="1">
          <a:blip r:embed="rId4"/>
          <a:srcRect t="1683"/>
          <a:stretch/>
        </p:blipFill>
        <p:spPr>
          <a:xfrm>
            <a:off x="9356353" y="2831947"/>
            <a:ext cx="2835647" cy="1367378"/>
          </a:xfrm>
          <a:prstGeom prst="rect">
            <a:avLst/>
          </a:prstGeom>
        </p:spPr>
      </p:pic>
      <p:pic>
        <p:nvPicPr>
          <p:cNvPr id="1026" name="Picture 2" descr="Airbus Helicopter H135 Png File - Etsy UK">
            <a:extLst>
              <a:ext uri="{FF2B5EF4-FFF2-40B4-BE49-F238E27FC236}">
                <a16:creationId xmlns:a16="http://schemas.microsoft.com/office/drawing/2014/main" id="{C3CB584F-713F-893F-BE91-990D518AF5C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8154" y="1499412"/>
            <a:ext cx="268515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3"/>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5"/>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extBox 38">
            <a:extLst>
              <a:ext uri="{FF2B5EF4-FFF2-40B4-BE49-F238E27FC236}">
                <a16:creationId xmlns:a16="http://schemas.microsoft.com/office/drawing/2014/main" id="{67B5A9BA-CD2A-D985-1794-007A73CFB858}"/>
              </a:ext>
            </a:extLst>
          </p:cNvPr>
          <p:cNvSpPr txBox="1"/>
          <p:nvPr/>
        </p:nvSpPr>
        <p:spPr>
          <a:xfrm>
            <a:off x="6924951" y="4224462"/>
            <a:ext cx="2895677" cy="701731"/>
          </a:xfrm>
          <a:prstGeom prst="rect">
            <a:avLst/>
          </a:prstGeom>
        </p:spPr>
        <p:txBody>
          <a:bodyPr wrap="square" rtlCol="0">
            <a:spAutoFit/>
          </a:bodyPr>
          <a:lstStyle/>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2.5% relative tolerance</a:t>
            </a:r>
          </a:p>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40% faster</a:t>
            </a:r>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grpSp>
        <p:nvGrpSpPr>
          <p:cNvPr id="10" name="Group 9">
            <a:extLst>
              <a:ext uri="{FF2B5EF4-FFF2-40B4-BE49-F238E27FC236}">
                <a16:creationId xmlns:a16="http://schemas.microsoft.com/office/drawing/2014/main" id="{6E0B762D-5752-4734-A9A8-909E4EE733E1}"/>
              </a:ext>
            </a:extLst>
          </p:cNvPr>
          <p:cNvGrpSpPr/>
          <p:nvPr/>
        </p:nvGrpSpPr>
        <p:grpSpPr>
          <a:xfrm>
            <a:off x="4742872" y="1043444"/>
            <a:ext cx="2578983" cy="1506071"/>
            <a:chOff x="4742872" y="1043444"/>
            <a:chExt cx="2578983" cy="1506071"/>
          </a:xfrm>
        </p:grpSpPr>
        <p:pic>
          <p:nvPicPr>
            <p:cNvPr id="33" name="Picture 6" descr="undefined">
              <a:extLst>
                <a:ext uri="{FF2B5EF4-FFF2-40B4-BE49-F238E27FC236}">
                  <a16:creationId xmlns:a16="http://schemas.microsoft.com/office/drawing/2014/main" id="{689C8F85-BDDA-90BB-DD22-2F7CF1563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C4A91-CD47-24B7-648C-BDB6D5E249DE}"/>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4" name="TextBox 3">
              <a:extLst>
                <a:ext uri="{FF2B5EF4-FFF2-40B4-BE49-F238E27FC236}">
                  <a16:creationId xmlns:a16="http://schemas.microsoft.com/office/drawing/2014/main" id="{FA1140F7-AF31-5511-E946-B0ECF07B69D9}"/>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6" name="TextBox 5">
              <a:extLst>
                <a:ext uri="{FF2B5EF4-FFF2-40B4-BE49-F238E27FC236}">
                  <a16:creationId xmlns:a16="http://schemas.microsoft.com/office/drawing/2014/main" id="{78481CB8-5878-8230-8B53-1D346D622F99}"/>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7" name="TextBox 6">
              <a:extLst>
                <a:ext uri="{FF2B5EF4-FFF2-40B4-BE49-F238E27FC236}">
                  <a16:creationId xmlns:a16="http://schemas.microsoft.com/office/drawing/2014/main" id="{0A10AA1D-80C9-45D4-729A-D0D91A3D41F4}"/>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8" name="TextBox 7">
              <a:extLst>
                <a:ext uri="{FF2B5EF4-FFF2-40B4-BE49-F238E27FC236}">
                  <a16:creationId xmlns:a16="http://schemas.microsoft.com/office/drawing/2014/main" id="{B5626CCD-C200-758A-56C6-E91458097EF5}"/>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9" name="TextBox 8">
              <a:extLst>
                <a:ext uri="{FF2B5EF4-FFF2-40B4-BE49-F238E27FC236}">
                  <a16:creationId xmlns:a16="http://schemas.microsoft.com/office/drawing/2014/main" id="{19C92AFE-76B6-0089-8E6F-3D56628D07F7}"/>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9" grpId="0"/>
      <p:bldP spid="40" grpId="0"/>
      <p:bldP spid="43" grpId="0"/>
      <p:bldP spid="44" grpId="0"/>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urboDemoCodeHighlights">
            <a:hlinkClick r:id="" action="ppaction://media"/>
            <a:extLst>
              <a:ext uri="{FF2B5EF4-FFF2-40B4-BE49-F238E27FC236}">
                <a16:creationId xmlns:a16="http://schemas.microsoft.com/office/drawing/2014/main" id="{A80BD1B3-1F1C-1CF1-C263-BD8A8638E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045" b="7622"/>
          <a:stretch/>
        </p:blipFill>
        <p:spPr>
          <a:xfrm>
            <a:off x="20" y="10"/>
            <a:ext cx="12191980" cy="6857990"/>
          </a:xfrm>
          <a:prstGeom prst="rect">
            <a:avLst/>
          </a:prstGeom>
          <a:noFill/>
        </p:spPr>
      </p:pic>
    </p:spTree>
    <p:extLst>
      <p:ext uri="{BB962C8B-B14F-4D97-AF65-F5344CB8AC3E}">
        <p14:creationId xmlns:p14="http://schemas.microsoft.com/office/powerpoint/2010/main" val="37050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5"/>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7"/>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pic>
        <p:nvPicPr>
          <p:cNvPr id="4" name="Picture 3">
            <a:extLst>
              <a:ext uri="{FF2B5EF4-FFF2-40B4-BE49-F238E27FC236}">
                <a16:creationId xmlns:a16="http://schemas.microsoft.com/office/drawing/2014/main" id="{B00BDA8A-35D5-9F63-A0D8-F3F2B20B123D}"/>
              </a:ext>
            </a:extLst>
          </p:cNvPr>
          <p:cNvPicPr>
            <a:picLocks noChangeAspect="1"/>
          </p:cNvPicPr>
          <p:nvPr/>
        </p:nvPicPr>
        <p:blipFill>
          <a:blip r:embed="rId9"/>
          <a:stretch>
            <a:fillRect/>
          </a:stretch>
        </p:blipFill>
        <p:spPr>
          <a:xfrm>
            <a:off x="3735122" y="5305311"/>
            <a:ext cx="2196367" cy="1506237"/>
          </a:xfrm>
          <a:prstGeom prst="rect">
            <a:avLst/>
          </a:prstGeom>
        </p:spPr>
      </p:pic>
      <p:pic>
        <p:nvPicPr>
          <p:cNvPr id="13" name="Picture 12">
            <a:extLst>
              <a:ext uri="{FF2B5EF4-FFF2-40B4-BE49-F238E27FC236}">
                <a16:creationId xmlns:a16="http://schemas.microsoft.com/office/drawing/2014/main" id="{0C6E9BDD-D198-5E3E-3B49-8CA2D1A36BFF}"/>
              </a:ext>
            </a:extLst>
          </p:cNvPr>
          <p:cNvPicPr>
            <a:picLocks noChangeAspect="1"/>
          </p:cNvPicPr>
          <p:nvPr/>
        </p:nvPicPr>
        <p:blipFill>
          <a:blip r:embed="rId10"/>
          <a:stretch>
            <a:fillRect/>
          </a:stretch>
        </p:blipFill>
        <p:spPr>
          <a:xfrm>
            <a:off x="7791884" y="2317888"/>
            <a:ext cx="3553607" cy="1163900"/>
          </a:xfrm>
          <a:prstGeom prst="rect">
            <a:avLst/>
          </a:prstGeom>
        </p:spPr>
      </p:pic>
      <p:grpSp>
        <p:nvGrpSpPr>
          <p:cNvPr id="31" name="Group 30">
            <a:extLst>
              <a:ext uri="{FF2B5EF4-FFF2-40B4-BE49-F238E27FC236}">
                <a16:creationId xmlns:a16="http://schemas.microsoft.com/office/drawing/2014/main" id="{9487F27D-B4BD-9819-DDC8-7F5E90768DF9}"/>
              </a:ext>
            </a:extLst>
          </p:cNvPr>
          <p:cNvGrpSpPr/>
          <p:nvPr/>
        </p:nvGrpSpPr>
        <p:grpSpPr>
          <a:xfrm>
            <a:off x="7708480" y="4971629"/>
            <a:ext cx="4165227" cy="1586089"/>
            <a:chOff x="7694115" y="4760156"/>
            <a:chExt cx="4165227" cy="1586089"/>
          </a:xfrm>
        </p:grpSpPr>
        <p:pic>
          <p:nvPicPr>
            <p:cNvPr id="7" name="Picture 6">
              <a:extLst>
                <a:ext uri="{FF2B5EF4-FFF2-40B4-BE49-F238E27FC236}">
                  <a16:creationId xmlns:a16="http://schemas.microsoft.com/office/drawing/2014/main" id="{47D57F2E-EC53-0E8F-17AA-C412FE07C08C}"/>
                </a:ext>
              </a:extLst>
            </p:cNvPr>
            <p:cNvPicPr>
              <a:picLocks noChangeAspect="1"/>
            </p:cNvPicPr>
            <p:nvPr/>
          </p:nvPicPr>
          <p:blipFill>
            <a:blip r:embed="rId11"/>
            <a:stretch>
              <a:fillRect/>
            </a:stretch>
          </p:blipFill>
          <p:spPr>
            <a:xfrm>
              <a:off x="8196682" y="4920659"/>
              <a:ext cx="3662660" cy="1425586"/>
            </a:xfrm>
            <a:prstGeom prst="rect">
              <a:avLst/>
            </a:prstGeom>
          </p:spPr>
        </p:pic>
        <p:pic>
          <p:nvPicPr>
            <p:cNvPr id="25" name="Picture 24">
              <a:extLst>
                <a:ext uri="{FF2B5EF4-FFF2-40B4-BE49-F238E27FC236}">
                  <a16:creationId xmlns:a16="http://schemas.microsoft.com/office/drawing/2014/main" id="{0ECA840D-BCB0-FE33-0B97-048FFC736AB6}"/>
                </a:ext>
              </a:extLst>
            </p:cNvPr>
            <p:cNvPicPr>
              <a:picLocks noChangeAspect="1"/>
            </p:cNvPicPr>
            <p:nvPr/>
          </p:nvPicPr>
          <p:blipFill>
            <a:blip r:embed="rId12"/>
            <a:stretch>
              <a:fillRect/>
            </a:stretch>
          </p:blipFill>
          <p:spPr>
            <a:xfrm>
              <a:off x="7694115" y="4760156"/>
              <a:ext cx="2258112" cy="1191340"/>
            </a:xfrm>
            <a:prstGeom prst="rect">
              <a:avLst/>
            </a:prstGeom>
          </p:spPr>
        </p:pic>
      </p:grpSp>
      <p:cxnSp>
        <p:nvCxnSpPr>
          <p:cNvPr id="34" name="Straight Connector 33">
            <a:extLst>
              <a:ext uri="{FF2B5EF4-FFF2-40B4-BE49-F238E27FC236}">
                <a16:creationId xmlns:a16="http://schemas.microsoft.com/office/drawing/2014/main" id="{66D56D6E-EC21-A43E-C3DA-7F6644EBE68E}"/>
              </a:ext>
            </a:extLst>
          </p:cNvPr>
          <p:cNvCxnSpPr/>
          <p:nvPr/>
        </p:nvCxnSpPr>
        <p:spPr>
          <a:xfrm flipV="1">
            <a:off x="9768408" y="2011255"/>
            <a:ext cx="301749"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C86824-E4C9-4B1E-D07F-B754763A97E6}"/>
              </a:ext>
            </a:extLst>
          </p:cNvPr>
          <p:cNvSpPr txBox="1"/>
          <p:nvPr/>
        </p:nvSpPr>
        <p:spPr>
          <a:xfrm>
            <a:off x="9793543" y="1465620"/>
            <a:ext cx="1164510" cy="523220"/>
          </a:xfrm>
          <a:prstGeom prst="rect">
            <a:avLst/>
          </a:prstGeom>
          <a:noFill/>
        </p:spPr>
        <p:txBody>
          <a:bodyPr wrap="square" rtlCol="0">
            <a:spAutoFit/>
          </a:bodyPr>
          <a:lstStyle/>
          <a:p>
            <a:pPr algn="ctr"/>
            <a:r>
              <a:rPr lang="en-US" sz="1400" i="1" dirty="0">
                <a:latin typeface="Arial" pitchFamily="34" charset="0"/>
                <a:cs typeface="Arial" pitchFamily="34" charset="0"/>
              </a:rPr>
              <a:t>estimate TET, Power</a:t>
            </a:r>
          </a:p>
        </p:txBody>
      </p:sp>
      <p:cxnSp>
        <p:nvCxnSpPr>
          <p:cNvPr id="38" name="Straight Connector 37">
            <a:extLst>
              <a:ext uri="{FF2B5EF4-FFF2-40B4-BE49-F238E27FC236}">
                <a16:creationId xmlns:a16="http://schemas.microsoft.com/office/drawing/2014/main" id="{6DCDFAAA-3B8A-542D-4D6E-EA9AD1BB9CD2}"/>
              </a:ext>
            </a:extLst>
          </p:cNvPr>
          <p:cNvCxnSpPr>
            <a:cxnSpLocks/>
          </p:cNvCxnSpPr>
          <p:nvPr/>
        </p:nvCxnSpPr>
        <p:spPr>
          <a:xfrm flipH="1" flipV="1">
            <a:off x="10698444" y="2011255"/>
            <a:ext cx="276737"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realTimeAnim">
            <a:hlinkClick r:id="" action="ppaction://media"/>
            <a:extLst>
              <a:ext uri="{FF2B5EF4-FFF2-40B4-BE49-F238E27FC236}">
                <a16:creationId xmlns:a16="http://schemas.microsoft.com/office/drawing/2014/main" id="{941C78CF-B1B1-2349-7373-47918FA780D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00692" y="3022239"/>
            <a:ext cx="3832730" cy="1404336"/>
          </a:xfrm>
          <a:prstGeom prst="rect">
            <a:avLst/>
          </a:prstGeom>
        </p:spPr>
      </p:pic>
      <p:pic>
        <p:nvPicPr>
          <p:cNvPr id="50" name="Picture 49">
            <a:extLst>
              <a:ext uri="{FF2B5EF4-FFF2-40B4-BE49-F238E27FC236}">
                <a16:creationId xmlns:a16="http://schemas.microsoft.com/office/drawing/2014/main" id="{916388CC-21C3-55FF-4C94-518B886AA89F}"/>
              </a:ext>
            </a:extLst>
          </p:cNvPr>
          <p:cNvPicPr>
            <a:picLocks noChangeAspect="1"/>
          </p:cNvPicPr>
          <p:nvPr/>
        </p:nvPicPr>
        <p:blipFill>
          <a:blip r:embed="rId14"/>
          <a:stretch>
            <a:fillRect/>
          </a:stretch>
        </p:blipFill>
        <p:spPr>
          <a:xfrm>
            <a:off x="4527882" y="2658986"/>
            <a:ext cx="2980170" cy="2391420"/>
          </a:xfrm>
          <a:prstGeom prst="rect">
            <a:avLst/>
          </a:prstGeom>
        </p:spPr>
      </p:pic>
      <p:grpSp>
        <p:nvGrpSpPr>
          <p:cNvPr id="15" name="Group 14">
            <a:extLst>
              <a:ext uri="{FF2B5EF4-FFF2-40B4-BE49-F238E27FC236}">
                <a16:creationId xmlns:a16="http://schemas.microsoft.com/office/drawing/2014/main" id="{E9721101-7F40-4E91-E42F-DD20CE4D4CFB}"/>
              </a:ext>
            </a:extLst>
          </p:cNvPr>
          <p:cNvGrpSpPr/>
          <p:nvPr/>
        </p:nvGrpSpPr>
        <p:grpSpPr>
          <a:xfrm>
            <a:off x="4742872" y="1043444"/>
            <a:ext cx="2578983" cy="1506071"/>
            <a:chOff x="4742872" y="1043444"/>
            <a:chExt cx="2578983" cy="1506071"/>
          </a:xfrm>
        </p:grpSpPr>
        <p:pic>
          <p:nvPicPr>
            <p:cNvPr id="17" name="Picture 6" descr="undefined">
              <a:extLst>
                <a:ext uri="{FF2B5EF4-FFF2-40B4-BE49-F238E27FC236}">
                  <a16:creationId xmlns:a16="http://schemas.microsoft.com/office/drawing/2014/main" id="{0FD8CD4A-859C-B2AE-DBC6-014BA226B7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9043C0-57C3-1546-68DD-C2B47D9EC815}"/>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19" name="TextBox 18">
              <a:extLst>
                <a:ext uri="{FF2B5EF4-FFF2-40B4-BE49-F238E27FC236}">
                  <a16:creationId xmlns:a16="http://schemas.microsoft.com/office/drawing/2014/main" id="{1ADE1D80-C86F-83CE-0BFE-17DCA0354EAF}"/>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20" name="TextBox 19">
              <a:extLst>
                <a:ext uri="{FF2B5EF4-FFF2-40B4-BE49-F238E27FC236}">
                  <a16:creationId xmlns:a16="http://schemas.microsoft.com/office/drawing/2014/main" id="{234769A2-8432-77EB-18A5-DD98023D94AE}"/>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21" name="TextBox 20">
              <a:extLst>
                <a:ext uri="{FF2B5EF4-FFF2-40B4-BE49-F238E27FC236}">
                  <a16:creationId xmlns:a16="http://schemas.microsoft.com/office/drawing/2014/main" id="{E2730D88-3AC0-B70C-450C-782AFD49A710}"/>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24" name="TextBox 23">
              <a:extLst>
                <a:ext uri="{FF2B5EF4-FFF2-40B4-BE49-F238E27FC236}">
                  <a16:creationId xmlns:a16="http://schemas.microsoft.com/office/drawing/2014/main" id="{242D21DC-B956-135B-8984-462604B64C46}"/>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32" name="TextBox 31">
              <a:extLst>
                <a:ext uri="{FF2B5EF4-FFF2-40B4-BE49-F238E27FC236}">
                  <a16:creationId xmlns:a16="http://schemas.microsoft.com/office/drawing/2014/main" id="{9525B4EF-4A31-3668-21F6-C8FF84542968}"/>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pic>
        <p:nvPicPr>
          <p:cNvPr id="22" name="Picture 21">
            <a:extLst>
              <a:ext uri="{FF2B5EF4-FFF2-40B4-BE49-F238E27FC236}">
                <a16:creationId xmlns:a16="http://schemas.microsoft.com/office/drawing/2014/main" id="{77A7A153-2357-CDA6-7961-86A0A183A09A}"/>
              </a:ext>
            </a:extLst>
          </p:cNvPr>
          <p:cNvPicPr>
            <a:picLocks noChangeAspect="1"/>
          </p:cNvPicPr>
          <p:nvPr/>
        </p:nvPicPr>
        <p:blipFill>
          <a:blip r:embed="rId16"/>
          <a:stretch>
            <a:fillRect/>
          </a:stretch>
        </p:blipFill>
        <p:spPr>
          <a:xfrm>
            <a:off x="4705405" y="892688"/>
            <a:ext cx="2553449" cy="1669083"/>
          </a:xfrm>
          <a:prstGeom prst="rect">
            <a:avLst/>
          </a:prstGeom>
        </p:spPr>
      </p:pic>
    </p:spTree>
    <p:extLst>
      <p:ext uri="{BB962C8B-B14F-4D97-AF65-F5344CB8AC3E}">
        <p14:creationId xmlns:p14="http://schemas.microsoft.com/office/powerpoint/2010/main" val="2888388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47"/>
                </p:tgtEl>
              </p:cMediaNode>
            </p:video>
            <p:video>
              <p:cMediaNode vol="80000">
                <p:cTn id="70" display="0">
                  <p:stCondLst>
                    <p:cond delay="indefinite"/>
                  </p:stCondLst>
                </p:cTn>
                <p:tgtEl>
                  <p:spTgt spid="47"/>
                </p:tgtEl>
              </p:cMediaNode>
            </p:video>
          </p:childTnLst>
        </p:cTn>
      </p:par>
    </p:tnLst>
    <p:bldLst>
      <p:bldP spid="26" grpId="0" animBg="1"/>
      <p:bldP spid="28" grpId="0" animBg="1"/>
      <p:bldP spid="29" grpId="0" animBg="1"/>
      <p:bldP spid="30" grpId="0" animBg="1"/>
      <p:bldP spid="40" grpId="0"/>
      <p:bldP spid="43" grpId="0"/>
      <p:bldP spid="44" grpId="0"/>
      <p:bldP spid="45" grpId="0"/>
      <p:bldP spid="46"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6" y="2629279"/>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06254" y="5024781"/>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300" kern="1200" dirty="0"/>
                  <a:t>Hardware in the loop testing</a:t>
                </a:r>
              </a:p>
              <a:p>
                <a:pPr defTabSz="622300">
                  <a:spcBef>
                    <a:spcPct val="0"/>
                  </a:spcBef>
                  <a:spcAft>
                    <a:spcPct val="35000"/>
                  </a:spcAft>
                </a:pPr>
                <a:r>
                  <a:rPr lang="en-US" sz="1300" kern="1200" dirty="0"/>
                  <a:t>New opportunities:</a:t>
                </a:r>
              </a:p>
              <a:p>
                <a:pPr marL="285750" indent="-285750" defTabSz="622300">
                  <a:spcBef>
                    <a:spcPct val="0"/>
                  </a:spcBef>
                  <a:spcAft>
                    <a:spcPct val="35000"/>
                  </a:spcAft>
                  <a:buFont typeface="Arial" panose="020B0604020202020204" pitchFamily="34" charset="0"/>
                  <a:buChar char="•"/>
                </a:pPr>
                <a:r>
                  <a:rPr lang="en-US" sz="1200" dirty="0"/>
                  <a:t>Predictive maintenance and control</a:t>
                </a:r>
              </a:p>
              <a:p>
                <a:pPr marL="285750" indent="-285750" defTabSz="622300">
                  <a:spcBef>
                    <a:spcPct val="0"/>
                  </a:spcBef>
                  <a:spcAft>
                    <a:spcPct val="35000"/>
                  </a:spcAft>
                  <a:buFont typeface="Arial" panose="020B0604020202020204" pitchFamily="34" charset="0"/>
                  <a:buChar char="•"/>
                </a:pPr>
                <a:r>
                  <a:rPr lang="en-US" sz="1200" dirty="0"/>
                  <a:t>Accelerate prototyping</a:t>
                </a:r>
              </a:p>
            </p:txBody>
          </p:sp>
        </p:grpSp>
      </p:grpSp>
      <p:grpSp>
        <p:nvGrpSpPr>
          <p:cNvPr id="3" name="Group 2">
            <a:extLst>
              <a:ext uri="{FF2B5EF4-FFF2-40B4-BE49-F238E27FC236}">
                <a16:creationId xmlns:a16="http://schemas.microsoft.com/office/drawing/2014/main" id="{6E85AABF-D2FF-4ADC-DB58-08E751AD066A}"/>
              </a:ext>
            </a:extLst>
          </p:cNvPr>
          <p:cNvGrpSpPr/>
          <p:nvPr/>
        </p:nvGrpSpPr>
        <p:grpSpPr>
          <a:xfrm>
            <a:off x="711196" y="3827030"/>
            <a:ext cx="10769600" cy="977756"/>
            <a:chOff x="711200" y="2940122"/>
            <a:chExt cx="10769600" cy="977756"/>
          </a:xfrm>
        </p:grpSpPr>
        <p:sp>
          <p:nvSpPr>
            <p:cNvPr id="4" name="Rectangle: Rounded Corners 3">
              <a:extLst>
                <a:ext uri="{FF2B5EF4-FFF2-40B4-BE49-F238E27FC236}">
                  <a16:creationId xmlns:a16="http://schemas.microsoft.com/office/drawing/2014/main" id="{852C7CDB-AC03-7C7C-F855-A39922986DC0}"/>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 name="Rectangle 4" descr="Processor with solid fill">
              <a:extLst>
                <a:ext uri="{FF2B5EF4-FFF2-40B4-BE49-F238E27FC236}">
                  <a16:creationId xmlns:a16="http://schemas.microsoft.com/office/drawing/2014/main" id="{C4250E89-DE8D-ED0F-CEC5-95422DC67606}"/>
                </a:ext>
              </a:extLst>
            </p:cNvPr>
            <p:cNvSpPr/>
            <p:nvPr/>
          </p:nvSpPr>
          <p:spPr>
            <a:xfrm>
              <a:off x="1006971" y="3160117"/>
              <a:ext cx="537765" cy="537765"/>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6" name="Group 5">
              <a:extLst>
                <a:ext uri="{FF2B5EF4-FFF2-40B4-BE49-F238E27FC236}">
                  <a16:creationId xmlns:a16="http://schemas.microsoft.com/office/drawing/2014/main" id="{B78C4FB0-FEA4-C916-EBD5-32FC8C6438E7}"/>
                </a:ext>
              </a:extLst>
            </p:cNvPr>
            <p:cNvGrpSpPr/>
            <p:nvPr/>
          </p:nvGrpSpPr>
          <p:grpSpPr>
            <a:xfrm>
              <a:off x="1840508" y="2940122"/>
              <a:ext cx="4846320" cy="977756"/>
              <a:chOff x="1129308" y="1224124"/>
              <a:chExt cx="4846320" cy="977756"/>
            </a:xfrm>
          </p:grpSpPr>
          <p:sp>
            <p:nvSpPr>
              <p:cNvPr id="10" name="Rectangle 9">
                <a:extLst>
                  <a:ext uri="{FF2B5EF4-FFF2-40B4-BE49-F238E27FC236}">
                    <a16:creationId xmlns:a16="http://schemas.microsoft.com/office/drawing/2014/main" id="{E3DD745C-C462-82A0-72AA-81B6906C75BD}"/>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1" name="TextBox 10">
                <a:extLst>
                  <a:ext uri="{FF2B5EF4-FFF2-40B4-BE49-F238E27FC236}">
                    <a16:creationId xmlns:a16="http://schemas.microsoft.com/office/drawing/2014/main" id="{5A21A771-1F9C-17BA-5DF8-174E412A09EC}"/>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7" name="Group 6">
              <a:extLst>
                <a:ext uri="{FF2B5EF4-FFF2-40B4-BE49-F238E27FC236}">
                  <a16:creationId xmlns:a16="http://schemas.microsoft.com/office/drawing/2014/main" id="{35C5647D-1DE5-9E1D-9103-0C4626122398}"/>
                </a:ext>
              </a:extLst>
            </p:cNvPr>
            <p:cNvGrpSpPr/>
            <p:nvPr/>
          </p:nvGrpSpPr>
          <p:grpSpPr>
            <a:xfrm>
              <a:off x="6686828" y="2940122"/>
              <a:ext cx="4793971" cy="977756"/>
              <a:chOff x="5975628" y="1224124"/>
              <a:chExt cx="4793971" cy="977756"/>
            </a:xfrm>
          </p:grpSpPr>
          <p:sp>
            <p:nvSpPr>
              <p:cNvPr id="8" name="Rectangle 7">
                <a:extLst>
                  <a:ext uri="{FF2B5EF4-FFF2-40B4-BE49-F238E27FC236}">
                    <a16:creationId xmlns:a16="http://schemas.microsoft.com/office/drawing/2014/main" id="{42F15A41-C1C3-D2AA-2DF6-477219A9A63D}"/>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9" name="TextBox 8">
                <a:extLst>
                  <a:ext uri="{FF2B5EF4-FFF2-40B4-BE49-F238E27FC236}">
                    <a16:creationId xmlns:a16="http://schemas.microsoft.com/office/drawing/2014/main" id="{AA7E86F3-26A5-131A-C3F1-D19755E07526}"/>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spTree>
    <p:extLst>
      <p:ext uri="{BB962C8B-B14F-4D97-AF65-F5344CB8AC3E}">
        <p14:creationId xmlns:p14="http://schemas.microsoft.com/office/powerpoint/2010/main" val="2481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Thank you for your attention! Do you have any questions?</a:t>
            </a:r>
          </a:p>
        </p:txBody>
      </p:sp>
      <p:sp>
        <p:nvSpPr>
          <p:cNvPr id="4" name="TextBox 3">
            <a:extLst>
              <a:ext uri="{FF2B5EF4-FFF2-40B4-BE49-F238E27FC236}">
                <a16:creationId xmlns:a16="http://schemas.microsoft.com/office/drawing/2014/main" id="{F07FA014-F465-2853-07FA-F5937DE64816}"/>
              </a:ext>
            </a:extLst>
          </p:cNvPr>
          <p:cNvSpPr txBox="1"/>
          <p:nvPr/>
        </p:nvSpPr>
        <p:spPr>
          <a:xfrm>
            <a:off x="1451484" y="5229200"/>
            <a:ext cx="10029316" cy="1292662"/>
          </a:xfrm>
          <a:prstGeom prst="rect">
            <a:avLst/>
          </a:prstGeom>
          <a:noFill/>
        </p:spPr>
        <p:txBody>
          <a:bodyPr wrap="square">
            <a:spAutoFit/>
          </a:bodyPr>
          <a:lstStyle/>
          <a:p>
            <a:r>
              <a:rPr lang="en-US" sz="2400" dirty="0">
                <a:solidFill>
                  <a:schemeClr val="tx2"/>
                </a:solidFill>
                <a:latin typeface="Arial" pitchFamily="34" charset="0"/>
                <a:ea typeface="+mj-ea"/>
                <a:cs typeface="Arial" pitchFamily="34" charset="0"/>
              </a:rPr>
              <a:t>References</a:t>
            </a:r>
          </a:p>
          <a:p>
            <a:r>
              <a:rPr lang="en-US" i="1" dirty="0">
                <a:solidFill>
                  <a:schemeClr val="tx1">
                    <a:lumMod val="50000"/>
                    <a:lumOff val="50000"/>
                  </a:schemeClr>
                </a:solidFill>
                <a:effectLst/>
              </a:rPr>
              <a:t>[1] </a:t>
            </a:r>
            <a:r>
              <a:rPr lang="en-US" i="1" dirty="0" err="1">
                <a:solidFill>
                  <a:schemeClr val="tx1">
                    <a:lumMod val="50000"/>
                    <a:lumOff val="50000"/>
                  </a:schemeClr>
                </a:solidFill>
                <a:effectLst/>
              </a:rPr>
              <a:t>Misté</a:t>
            </a:r>
            <a:r>
              <a:rPr lang="en-US" i="1" dirty="0">
                <a:solidFill>
                  <a:schemeClr val="tx1">
                    <a:lumMod val="50000"/>
                    <a:lumOff val="50000"/>
                  </a:schemeClr>
                </a:solidFill>
                <a:effectLst/>
              </a:rPr>
              <a:t>, G.A. and </a:t>
            </a:r>
            <a:r>
              <a:rPr lang="en-US" i="1" dirty="0" err="1">
                <a:solidFill>
                  <a:schemeClr val="tx1">
                    <a:lumMod val="50000"/>
                    <a:lumOff val="50000"/>
                  </a:schemeClr>
                </a:solidFill>
                <a:effectLst/>
              </a:rPr>
              <a:t>Benini</a:t>
            </a:r>
            <a:r>
              <a:rPr lang="en-US" i="1" dirty="0">
                <a:solidFill>
                  <a:schemeClr val="tx1">
                    <a:lumMod val="50000"/>
                    <a:lumOff val="50000"/>
                  </a:schemeClr>
                </a:solidFill>
                <a:effectLst/>
              </a:rPr>
              <a:t>, E. (2012) ‘Performance of a turboshaft engine for helicopter applications operating at Variable Shaft Speed’, ASME 2012 Gas Turbine India Conference [Preprint]. doi:10.1115/gtindia2012-9505. </a:t>
            </a:r>
          </a:p>
        </p:txBody>
      </p:sp>
    </p:spTree>
    <p:extLst>
      <p:ext uri="{BB962C8B-B14F-4D97-AF65-F5344CB8AC3E}">
        <p14:creationId xmlns:p14="http://schemas.microsoft.com/office/powerpoint/2010/main" val="2974469846"/>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7830</TotalTime>
  <Words>658</Words>
  <Application>Microsoft Office PowerPoint</Application>
  <PresentationFormat>Widescreen</PresentationFormat>
  <Paragraphs>80</Paragraphs>
  <Slides>6</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__Inter_e66fe9</vt:lpstr>
      <vt:lpstr>Arial</vt:lpstr>
      <vt:lpstr>Calibri</vt:lpstr>
      <vt:lpstr>Courier New</vt:lpstr>
      <vt:lpstr>Wingdings</vt:lpstr>
      <vt:lpstr>MW_Public_widescreen</vt:lpstr>
      <vt:lpstr>LSTM reduction of a Gas Turbine for Real-Time simulation</vt:lpstr>
      <vt:lpstr>From a published article to real time simulation</vt:lpstr>
      <vt:lpstr>PowerPoint Presentation</vt:lpstr>
      <vt:lpstr>From a published article to real time simulation</vt:lpstr>
      <vt:lpstr>Conclusion</vt:lpstr>
      <vt:lpstr>Thank you for your attention! Do you have any questions?</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3</cp:revision>
  <dcterms:created xsi:type="dcterms:W3CDTF">2023-09-12T15:26:25Z</dcterms:created>
  <dcterms:modified xsi:type="dcterms:W3CDTF">2023-12-06T15:00:15Z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